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72" r:id="rId5"/>
    <p:sldId id="273" r:id="rId6"/>
    <p:sldId id="265" r:id="rId7"/>
    <p:sldId id="269" r:id="rId8"/>
    <p:sldId id="270" r:id="rId9"/>
    <p:sldId id="271"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3" d="100"/>
          <a:sy n="83" d="100"/>
        </p:scale>
        <p:origin x="9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21/04/2022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21/04/2022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21/04/2022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21/04/2022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21/04/2022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21/04/2022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21/04/2022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6359" y="2048338"/>
            <a:ext cx="11029348" cy="2387600"/>
          </a:xfrm>
        </p:spPr>
        <p:txBody>
          <a:bodyPr>
            <a:noAutofit/>
          </a:bodyPr>
          <a:lstStyle/>
          <a:p>
            <a:pPr algn="ctr">
              <a:lnSpc>
                <a:spcPct val="100000"/>
              </a:lnSpc>
            </a:pPr>
            <a:r>
              <a:rPr lang="en-US" sz="6000" b="1" smtClean="0">
                <a:latin typeface="Times New Roman" panose="02020603050405020304" pitchFamily="18" charset="0"/>
                <a:cs typeface="Times New Roman" panose="02020603050405020304" pitchFamily="18" charset="0"/>
              </a:rPr>
              <a:t>TUYÊN TRUYỀN </a:t>
            </a:r>
            <a:br>
              <a:rPr lang="en-US" sz="6000" b="1" smtClean="0">
                <a:latin typeface="Times New Roman" panose="02020603050405020304" pitchFamily="18" charset="0"/>
                <a:cs typeface="Times New Roman" panose="02020603050405020304" pitchFamily="18" charset="0"/>
              </a:rPr>
            </a:br>
            <a:r>
              <a:rPr lang="en-US" sz="6000" b="1" smtClean="0">
                <a:latin typeface="Times New Roman" panose="02020603050405020304" pitchFamily="18" charset="0"/>
                <a:cs typeface="Times New Roman" panose="02020603050405020304" pitchFamily="18" charset="0"/>
              </a:rPr>
              <a:t>CẢI CÁCH HÀNH CHÍNH </a:t>
            </a:r>
            <a:br>
              <a:rPr lang="en-US" sz="6000" b="1" smtClean="0">
                <a:latin typeface="Times New Roman" panose="02020603050405020304" pitchFamily="18" charset="0"/>
                <a:cs typeface="Times New Roman" panose="02020603050405020304" pitchFamily="18" charset="0"/>
              </a:rPr>
            </a:br>
            <a:r>
              <a:rPr lang="en-US" sz="6000" b="1" smtClean="0">
                <a:latin typeface="Times New Roman" panose="02020603050405020304" pitchFamily="18" charset="0"/>
                <a:cs typeface="Times New Roman" panose="02020603050405020304" pitchFamily="18" charset="0"/>
              </a:rPr>
              <a:t>QUÝ </a:t>
            </a:r>
            <a:r>
              <a:rPr lang="en-US" sz="6000" b="1" smtClean="0">
                <a:latin typeface="Times New Roman" panose="02020603050405020304" pitchFamily="18" charset="0"/>
                <a:cs typeface="Times New Roman" panose="02020603050405020304" pitchFamily="18" charset="0"/>
              </a:rPr>
              <a:t>I </a:t>
            </a:r>
            <a:r>
              <a:rPr lang="en-US" sz="6000" b="1" smtClean="0">
                <a:latin typeface="Times New Roman" panose="02020603050405020304" pitchFamily="18" charset="0"/>
                <a:cs typeface="Times New Roman" panose="02020603050405020304" pitchFamily="18" charset="0"/>
              </a:rPr>
              <a:t>Năm 2022</a:t>
            </a:r>
            <a:endParaRPr lang="en-US" sz="6000" b="1">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610468" y="5153046"/>
            <a:ext cx="5265157" cy="449102"/>
          </a:xfrm>
        </p:spPr>
        <p:txBody>
          <a:bodyPr>
            <a:normAutofit lnSpcReduction="10000"/>
          </a:bodyPr>
          <a:lstStyle/>
          <a:p>
            <a:r>
              <a:rPr lang="en-US" smtClean="0">
                <a:solidFill>
                  <a:schemeClr val="tx1"/>
                </a:solidFill>
                <a:latin typeface="Times New Roman" panose="02020603050405020304" pitchFamily="18" charset="0"/>
                <a:cs typeface="Times New Roman" panose="02020603050405020304" pitchFamily="18" charset="0"/>
              </a:rPr>
              <a:t>Tây Ninh, ngày 18 tháng 4 năm 2022</a:t>
            </a:r>
            <a:endParaRPr lang="en-US">
              <a:solidFill>
                <a:schemeClr val="tx1"/>
              </a:solidFill>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545336" y="137168"/>
            <a:ext cx="11214542" cy="83524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pPr algn="ctr">
              <a:lnSpc>
                <a:spcPct val="100000"/>
              </a:lnSpc>
            </a:pPr>
            <a:r>
              <a:rPr lang="en-US" sz="2000" b="1" smtClean="0">
                <a:solidFill>
                  <a:srgbClr val="FFFF00"/>
                </a:solidFill>
                <a:latin typeface="Times New Roman" panose="02020603050405020304" pitchFamily="18" charset="0"/>
                <a:cs typeface="Times New Roman" panose="02020603050405020304" pitchFamily="18" charset="0"/>
              </a:rPr>
              <a:t>Ubnd tỉnh tỉnh tây ninh</a:t>
            </a:r>
          </a:p>
          <a:p>
            <a:pPr algn="ctr">
              <a:lnSpc>
                <a:spcPct val="100000"/>
              </a:lnSpc>
            </a:pPr>
            <a:r>
              <a:rPr lang="en-US" sz="2000" b="1" smtClean="0">
                <a:solidFill>
                  <a:srgbClr val="FFFF00"/>
                </a:solidFill>
                <a:latin typeface="Times New Roman" panose="02020603050405020304" pitchFamily="18" charset="0"/>
                <a:cs typeface="Times New Roman" panose="02020603050405020304" pitchFamily="18" charset="0"/>
              </a:rPr>
              <a:t>Sở công thương</a:t>
            </a:r>
            <a:endParaRPr lang="en-US" sz="2000" b="1">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1268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4819781"/>
          </a:xfrm>
          <a:prstGeom prst="rect">
            <a:avLst/>
          </a:prstGeom>
          <a:noFill/>
        </p:spPr>
        <p:txBody>
          <a:bodyPr wrap="square" rtlCol="0">
            <a:spAutoFit/>
          </a:bodyPr>
          <a:lstStyle/>
          <a:p>
            <a:pPr algn="just">
              <a:lnSpc>
                <a:spcPct val="120000"/>
              </a:lnSpc>
            </a:pPr>
            <a:r>
              <a:rPr lang="en-US" sz="3200" b="1" smtClean="0">
                <a:latin typeface="Times New Roman" panose="02020603050405020304" pitchFamily="18" charset="0"/>
                <a:cs typeface="Times New Roman" panose="02020603050405020304" pitchFamily="18" charset="0"/>
              </a:rPr>
              <a:t>3. HỘI THI TÌM HIỂU CÁC CHỈ SỐ PHẢN ÁNH NỀN HÀNH CHÍNH CỦA TỈNH TÂY NINH NĂM 2022</a:t>
            </a:r>
          </a:p>
          <a:p>
            <a:pPr algn="just">
              <a:lnSpc>
                <a:spcPct val="120000"/>
              </a:lnSpc>
            </a:pPr>
            <a:r>
              <a:rPr lang="en-US" sz="3200" b="1" smtClean="0">
                <a:latin typeface="Times New Roman" panose="02020603050405020304" pitchFamily="18" charset="0"/>
                <a:cs typeface="Times New Roman" panose="02020603050405020304" pitchFamily="18" charset="0"/>
              </a:rPr>
              <a:t>Một số điểm lưu ý:</a:t>
            </a:r>
          </a:p>
          <a:p>
            <a:pPr algn="just">
              <a:lnSpc>
                <a:spcPct val="120000"/>
              </a:lnSpc>
            </a:pPr>
            <a:r>
              <a:rPr lang="en-US" sz="3200" smtClean="0">
                <a:latin typeface="Times New Roman" panose="02020603050405020304" pitchFamily="18" charset="0"/>
                <a:cs typeface="Times New Roman" panose="02020603050405020304" pitchFamily="18" charset="0"/>
              </a:rPr>
              <a:t>- Tất cả CC, VC, NLĐ thuộc Sở đều phải tham gia.</a:t>
            </a:r>
          </a:p>
          <a:p>
            <a:pPr algn="just">
              <a:lnSpc>
                <a:spcPct val="120000"/>
              </a:lnSpc>
            </a:pPr>
            <a:r>
              <a:rPr lang="en-US" sz="3200" smtClean="0">
                <a:latin typeface="Times New Roman" panose="02020603050405020304" pitchFamily="18" charset="0"/>
                <a:cs typeface="Times New Roman" panose="02020603050405020304" pitchFamily="18" charset="0"/>
              </a:rPr>
              <a:t>- Thời gian thi từ ngày 01/5/2022 đến 31/5/2022</a:t>
            </a:r>
          </a:p>
          <a:p>
            <a:pPr algn="just">
              <a:lnSpc>
                <a:spcPct val="120000"/>
              </a:lnSpc>
            </a:pPr>
            <a:r>
              <a:rPr lang="en-US" sz="3200" smtClean="0">
                <a:latin typeface="Times New Roman" panose="02020603050405020304" pitchFamily="18" charset="0"/>
                <a:cs typeface="Times New Roman" panose="02020603050405020304" pitchFamily="18" charset="0"/>
              </a:rPr>
              <a:t>- Thi trắc nghiêm trực tuyến, mỗi thí sinh được phép thi tối đa 2 lần (mỗi lần 15 phút với 20 câu hỏi).</a:t>
            </a:r>
          </a:p>
          <a:p>
            <a:pPr algn="just">
              <a:lnSpc>
                <a:spcPct val="120000"/>
              </a:lnSpc>
            </a:pPr>
            <a:r>
              <a:rPr lang="en-US" sz="3200" smtClean="0">
                <a:latin typeface="Times New Roman" panose="02020603050405020304" pitchFamily="18" charset="0"/>
                <a:cs typeface="Times New Roman" panose="02020603050405020304" pitchFamily="18" charset="0"/>
              </a:rPr>
              <a:t>- Cá nhân tham gia phải có tài khoản DVC QG.</a:t>
            </a:r>
          </a:p>
        </p:txBody>
      </p:sp>
    </p:spTree>
    <p:extLst>
      <p:ext uri="{BB962C8B-B14F-4D97-AF65-F5344CB8AC3E}">
        <p14:creationId xmlns:p14="http://schemas.microsoft.com/office/powerpoint/2010/main" val="2145481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4819781"/>
          </a:xfrm>
          <a:prstGeom prst="rect">
            <a:avLst/>
          </a:prstGeom>
          <a:noFill/>
        </p:spPr>
        <p:txBody>
          <a:bodyPr wrap="square" rtlCol="0">
            <a:spAutoFit/>
          </a:bodyPr>
          <a:lstStyle/>
          <a:p>
            <a:pPr algn="just">
              <a:lnSpc>
                <a:spcPct val="120000"/>
              </a:lnSpc>
            </a:pPr>
            <a:r>
              <a:rPr lang="en-US" sz="3200" b="1" smtClean="0">
                <a:latin typeface="Times New Roman" panose="02020603050405020304" pitchFamily="18" charset="0"/>
                <a:cs typeface="Times New Roman" panose="02020603050405020304" pitchFamily="18" charset="0"/>
              </a:rPr>
              <a:t>3. HỘI THI TÌM HIỂU CÁC CHỈ SỐ PHẢN ÁNH NỀN HÀNH CHÍNH CỦA TỈNH TÂY NINH NĂM 2022</a:t>
            </a:r>
          </a:p>
          <a:p>
            <a:pPr algn="just">
              <a:lnSpc>
                <a:spcPct val="120000"/>
              </a:lnSpc>
            </a:pPr>
            <a:r>
              <a:rPr lang="en-US" sz="3200" b="1" smtClean="0">
                <a:latin typeface="Times New Roman" panose="02020603050405020304" pitchFamily="18" charset="0"/>
                <a:cs typeface="Times New Roman" panose="02020603050405020304" pitchFamily="18" charset="0"/>
              </a:rPr>
              <a:t>Chi tiết Thể lệ Hội thi và Hướng dẫn tạo tài khoản DVC QG xem tại 02 Công văn:</a:t>
            </a:r>
          </a:p>
          <a:p>
            <a:pPr algn="just">
              <a:lnSpc>
                <a:spcPct val="120000"/>
              </a:lnSpc>
            </a:pPr>
            <a:r>
              <a:rPr lang="en-US" sz="3200" smtClean="0">
                <a:latin typeface="Times New Roman" panose="02020603050405020304" pitchFamily="18" charset="0"/>
                <a:cs typeface="Times New Roman" panose="02020603050405020304" pitchFamily="18" charset="0"/>
              </a:rPr>
              <a:t>- Công </a:t>
            </a:r>
            <a:r>
              <a:rPr lang="en-US" sz="3200">
                <a:latin typeface="Times New Roman" panose="02020603050405020304" pitchFamily="18" charset="0"/>
                <a:cs typeface="Times New Roman" panose="02020603050405020304" pitchFamily="18" charset="0"/>
              </a:rPr>
              <a:t>văn số 2347/TL-BTC ngày 01/4/2022 của Ban Tổ chức Hội </a:t>
            </a:r>
            <a:r>
              <a:rPr lang="en-US" sz="3200" smtClean="0">
                <a:latin typeface="Times New Roman" panose="02020603050405020304" pitchFamily="18" charset="0"/>
                <a:cs typeface="Times New Roman" panose="02020603050405020304" pitchFamily="18" charset="0"/>
              </a:rPr>
              <a:t>thi.</a:t>
            </a:r>
          </a:p>
          <a:p>
            <a:pPr algn="just">
              <a:lnSpc>
                <a:spcPct val="120000"/>
              </a:lnSpc>
            </a:pPr>
            <a:r>
              <a:rPr lang="en-US" sz="3200">
                <a:latin typeface="Times New Roman" panose="02020603050405020304" pitchFamily="18" charset="0"/>
                <a:cs typeface="Times New Roman" panose="02020603050405020304" pitchFamily="18" charset="0"/>
              </a:rPr>
              <a:t>- Công văn số 2151/VP-KSTTHC ngày 01/4/2022 của Văn phòng UBND tỉnh Tây Ninh </a:t>
            </a:r>
          </a:p>
        </p:txBody>
      </p:sp>
    </p:spTree>
    <p:extLst>
      <p:ext uri="{BB962C8B-B14F-4D97-AF65-F5344CB8AC3E}">
        <p14:creationId xmlns:p14="http://schemas.microsoft.com/office/powerpoint/2010/main" val="3210463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4721292"/>
          </a:xfrm>
          <a:prstGeom prst="rect">
            <a:avLst/>
          </a:prstGeom>
          <a:noFill/>
        </p:spPr>
        <p:txBody>
          <a:bodyPr wrap="square" rtlCol="0">
            <a:spAutoFit/>
          </a:bodyPr>
          <a:lstStyle/>
          <a:p>
            <a:pPr algn="just">
              <a:lnSpc>
                <a:spcPct val="120000"/>
              </a:lnSpc>
            </a:pPr>
            <a:r>
              <a:rPr lang="en-US" sz="3200" b="1" smtClean="0">
                <a:latin typeface="Times New Roman" panose="02020603050405020304" pitchFamily="18" charset="0"/>
                <a:cs typeface="Times New Roman" panose="02020603050405020304" pitchFamily="18" charset="0"/>
              </a:rPr>
              <a:t>4. MỘT SỐ NHIỆM VỤ CẦN TẬP TRUNG THỰC HIỆN TRONG QUÝ II NĂM 2022</a:t>
            </a:r>
          </a:p>
          <a:p>
            <a:pPr marL="457200" indent="-457200" algn="just">
              <a:buFontTx/>
              <a:buChar char="-"/>
            </a:pPr>
            <a:r>
              <a:rPr lang="en-US" sz="3200" smtClean="0">
                <a:latin typeface="Times New Roman" panose="02020603050405020304" pitchFamily="18" charset="0"/>
                <a:cs typeface="Times New Roman" panose="02020603050405020304" pitchFamily="18" charset="0"/>
              </a:rPr>
              <a:t>Trình phương án đơn giản hóa TTHC năm 2022 </a:t>
            </a:r>
          </a:p>
          <a:p>
            <a:pPr marL="457200" indent="-457200" algn="just">
              <a:buFontTx/>
              <a:buChar char="-"/>
            </a:pPr>
            <a:r>
              <a:rPr lang="en-US" sz="3200" smtClean="0">
                <a:latin typeface="Times New Roman" panose="02020603050405020304" pitchFamily="18" charset="0"/>
                <a:cs typeface="Times New Roman" panose="02020603050405020304" pitchFamily="18" charset="0"/>
              </a:rPr>
              <a:t>Xây dựng Clip tuyên truyền CCHC năm 2022</a:t>
            </a:r>
          </a:p>
          <a:p>
            <a:pPr marL="457200" indent="-457200" algn="just">
              <a:buFontTx/>
              <a:buChar char="-"/>
            </a:pPr>
            <a:r>
              <a:rPr lang="en-US" sz="3200" smtClean="0">
                <a:latin typeface="Times New Roman" panose="02020603050405020304" pitchFamily="18" charset="0"/>
                <a:cs typeface="Times New Roman" panose="02020603050405020304" pitchFamily="18" charset="0"/>
              </a:rPr>
              <a:t>Trình công bố nội dung mới ban hành, sửa đổi, bổ sung về Quy trình điện tử thực hiện TTHC thuộc thẩm quyền giải quyết của ngành Công Thương trên địa bàn tỉnh Tây Ninh</a:t>
            </a:r>
            <a:r>
              <a:rPr lang="en-US" sz="3200" smtClean="0">
                <a:latin typeface="Times New Roman" panose="02020603050405020304" pitchFamily="18" charset="0"/>
                <a:cs typeface="Times New Roman" panose="02020603050405020304" pitchFamily="18" charset="0"/>
              </a:rPr>
              <a:t>.</a:t>
            </a:r>
          </a:p>
          <a:p>
            <a:pPr marL="457200" indent="-457200" algn="just">
              <a:buFontTx/>
              <a:buChar char="-"/>
            </a:pPr>
            <a:r>
              <a:rPr lang="en-US" sz="3200" smtClean="0">
                <a:latin typeface="Times New Roman" panose="02020603050405020304" pitchFamily="18" charset="0"/>
                <a:cs typeface="Times New Roman" panose="02020603050405020304" pitchFamily="18" charset="0"/>
              </a:rPr>
              <a:t>Tổ chức giải đáp, hướng dẫn, tuyên truyền với người dân, doanh nghiệp về các TTHC thuộc thẩm quyền giải quyết.</a:t>
            </a:r>
            <a:endParaRPr lang="en-US" sz="32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6988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266218" y="1228846"/>
            <a:ext cx="11609407" cy="547289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nSpc>
                <a:spcPct val="200000"/>
              </a:lnSpc>
            </a:pPr>
            <a:r>
              <a:rPr lang="en-US" b="1" smtClean="0">
                <a:latin typeface="Times New Roman" panose="02020603050405020304" pitchFamily="18" charset="0"/>
                <a:cs typeface="Times New Roman" panose="02020603050405020304" pitchFamily="18" charset="0"/>
              </a:rPr>
              <a:t>Nội dung chính:</a:t>
            </a:r>
          </a:p>
          <a:p>
            <a:pPr marL="742950" indent="-279400">
              <a:lnSpc>
                <a:spcPct val="200000"/>
              </a:lnSpc>
              <a:buAutoNum type="arabicPeriod"/>
            </a:pPr>
            <a:r>
              <a:rPr lang="en-US" b="1" smtClean="0">
                <a:latin typeface="Times New Roman" panose="02020603050405020304" pitchFamily="18" charset="0"/>
                <a:cs typeface="Times New Roman" panose="02020603050405020304" pitchFamily="18" charset="0"/>
              </a:rPr>
              <a:t>chỉ đạo chung</a:t>
            </a:r>
          </a:p>
          <a:p>
            <a:pPr marL="742950" indent="-279400">
              <a:lnSpc>
                <a:spcPct val="200000"/>
              </a:lnSpc>
              <a:buAutoNum type="arabicPeriod"/>
            </a:pPr>
            <a:r>
              <a:rPr lang="en-US" b="1" smtClean="0">
                <a:latin typeface="Times New Roman" panose="02020603050405020304" pitchFamily="18" charset="0"/>
                <a:cs typeface="Times New Roman" panose="02020603050405020304" pitchFamily="18" charset="0"/>
              </a:rPr>
              <a:t>Báo cáo, đánh giá</a:t>
            </a:r>
          </a:p>
          <a:p>
            <a:pPr marL="742950" indent="-279400">
              <a:lnSpc>
                <a:spcPct val="200000"/>
              </a:lnSpc>
              <a:buAutoNum type="arabicPeriod"/>
            </a:pPr>
            <a:r>
              <a:rPr lang="en-US" b="1" smtClean="0">
                <a:latin typeface="Times New Roman" panose="02020603050405020304" pitchFamily="18" charset="0"/>
                <a:cs typeface="Times New Roman" panose="02020603050405020304" pitchFamily="18" charset="0"/>
              </a:rPr>
              <a:t>Hội thi cải cách hành chính</a:t>
            </a:r>
          </a:p>
          <a:p>
            <a:pPr marL="742950" indent="-279400">
              <a:lnSpc>
                <a:spcPct val="200000"/>
              </a:lnSpc>
              <a:buAutoNum type="arabicPeriod"/>
            </a:pPr>
            <a:r>
              <a:rPr lang="en-US" b="1" smtClean="0">
                <a:latin typeface="Times New Roman" panose="02020603050405020304" pitchFamily="18" charset="0"/>
                <a:cs typeface="Times New Roman" panose="02020603050405020304" pitchFamily="18" charset="0"/>
              </a:rPr>
              <a:t>MỘT SỐ NHIỆM VỤ CẦN TẬP TRUNG</a:t>
            </a:r>
          </a:p>
          <a:p>
            <a:pPr>
              <a:lnSpc>
                <a:spcPct val="200000"/>
              </a:lnSpc>
            </a:pPr>
            <a:endParaRPr lang="en-US"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4515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4819781"/>
          </a:xfrm>
          <a:prstGeom prst="rect">
            <a:avLst/>
          </a:prstGeom>
          <a:noFill/>
        </p:spPr>
        <p:txBody>
          <a:bodyPr wrap="square" rtlCol="0">
            <a:spAutoFit/>
          </a:bodyPr>
          <a:lstStyle/>
          <a:p>
            <a:pPr>
              <a:lnSpc>
                <a:spcPct val="120000"/>
              </a:lnSpc>
            </a:pPr>
            <a:r>
              <a:rPr lang="en-US" sz="3200" b="1" smtClean="0">
                <a:latin typeface="Times New Roman" panose="02020603050405020304" pitchFamily="18" charset="0"/>
                <a:cs typeface="Times New Roman" panose="02020603050405020304" pitchFamily="18" charset="0"/>
              </a:rPr>
              <a:t>1. CHỈ ĐẠO CHUNG</a:t>
            </a:r>
          </a:p>
          <a:p>
            <a:pPr algn="just">
              <a:lnSpc>
                <a:spcPct val="120000"/>
              </a:lnSpc>
            </a:pPr>
            <a:r>
              <a:rPr lang="en-US" sz="3200">
                <a:latin typeface="Times New Roman" panose="02020603050405020304" pitchFamily="18" charset="0"/>
                <a:cs typeface="Times New Roman" panose="02020603050405020304" pitchFamily="18" charset="0"/>
              </a:rPr>
              <a:t>1.1 </a:t>
            </a:r>
            <a:r>
              <a:rPr lang="en-US" sz="3200" smtClean="0">
                <a:latin typeface="Times New Roman" panose="02020603050405020304" pitchFamily="18" charset="0"/>
                <a:cs typeface="Times New Roman" panose="02020603050405020304" pitchFamily="18" charset="0"/>
              </a:rPr>
              <a:t>Thông </a:t>
            </a:r>
            <a:r>
              <a:rPr lang="en-US" sz="3200">
                <a:latin typeface="Times New Roman" panose="02020603050405020304" pitchFamily="18" charset="0"/>
                <a:cs typeface="Times New Roman" panose="02020603050405020304" pitchFamily="18" charset="0"/>
              </a:rPr>
              <a:t>báo số 79/TB-VPCP ngày 22/3/2022 của Văn phòng Chính </a:t>
            </a:r>
            <a:r>
              <a:rPr lang="en-US" sz="3200" smtClean="0">
                <a:latin typeface="Times New Roman" panose="02020603050405020304" pitchFamily="18" charset="0"/>
                <a:cs typeface="Times New Roman" panose="02020603050405020304" pitchFamily="18" charset="0"/>
              </a:rPr>
              <a:t>phủ về Kết luận của Thủ tướng Chính phủ Phạm Minh Chính về Phiên họp thứ nhất BCĐ CCHC của Chính phủ</a:t>
            </a:r>
          </a:p>
          <a:p>
            <a:pPr algn="just">
              <a:lnSpc>
                <a:spcPct val="120000"/>
              </a:lnSpc>
            </a:pPr>
            <a:r>
              <a:rPr lang="en-US" sz="3200">
                <a:latin typeface="Times New Roman" panose="02020603050405020304" pitchFamily="18" charset="0"/>
                <a:cs typeface="Times New Roman" panose="02020603050405020304" pitchFamily="18" charset="0"/>
              </a:rPr>
              <a:t>1.2 Quyết định số 251/QĐ-BNV ngày 29/3/2022 của Bộ Nội </a:t>
            </a:r>
            <a:r>
              <a:rPr lang="en-US" sz="3200" smtClean="0">
                <a:latin typeface="Times New Roman" panose="02020603050405020304" pitchFamily="18" charset="0"/>
                <a:cs typeface="Times New Roman" panose="02020603050405020304" pitchFamily="18" charset="0"/>
              </a:rPr>
              <a:t>vụ về ban hành Kế hoạch thông tin, tuyên truyền CCHC năm 2022</a:t>
            </a:r>
          </a:p>
          <a:p>
            <a:pPr algn="just">
              <a:lnSpc>
                <a:spcPct val="120000"/>
              </a:lnSpc>
            </a:pPr>
            <a:r>
              <a:rPr lang="en-US" sz="3200">
                <a:latin typeface="Times New Roman" panose="02020603050405020304" pitchFamily="18" charset="0"/>
                <a:cs typeface="Times New Roman" panose="02020603050405020304" pitchFamily="18" charset="0"/>
              </a:rPr>
              <a:t>1.3 Quyết định số 42/QĐ-BCĐCCHC ngày 06/4/2022 của </a:t>
            </a:r>
            <a:r>
              <a:rPr lang="en-US" sz="3200" smtClean="0">
                <a:latin typeface="Times New Roman" panose="02020603050405020304" pitchFamily="18" charset="0"/>
                <a:cs typeface="Times New Roman" panose="02020603050405020304" pitchFamily="18" charset="0"/>
              </a:rPr>
              <a:t>BCĐ CCHC </a:t>
            </a:r>
            <a:r>
              <a:rPr lang="en-US" sz="3200">
                <a:latin typeface="Times New Roman" panose="02020603050405020304" pitchFamily="18" charset="0"/>
                <a:cs typeface="Times New Roman" panose="02020603050405020304" pitchFamily="18" charset="0"/>
              </a:rPr>
              <a:t>Chính </a:t>
            </a:r>
            <a:r>
              <a:rPr lang="en-US" sz="3200" smtClean="0">
                <a:latin typeface="Times New Roman" panose="02020603050405020304" pitchFamily="18" charset="0"/>
                <a:cs typeface="Times New Roman" panose="02020603050405020304" pitchFamily="18" charset="0"/>
              </a:rPr>
              <a:t>phủ về ban hành Kế hoạch hoạt động năm 2022</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441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5410712"/>
          </a:xfrm>
          <a:prstGeom prst="rect">
            <a:avLst/>
          </a:prstGeom>
          <a:noFill/>
        </p:spPr>
        <p:txBody>
          <a:bodyPr wrap="square" rtlCol="0">
            <a:spAutoFit/>
          </a:bodyPr>
          <a:lstStyle/>
          <a:p>
            <a:pPr>
              <a:lnSpc>
                <a:spcPct val="120000"/>
              </a:lnSpc>
            </a:pPr>
            <a:r>
              <a:rPr lang="en-US" sz="3200" b="1" smtClean="0">
                <a:latin typeface="Times New Roman" panose="02020603050405020304" pitchFamily="18" charset="0"/>
                <a:cs typeface="Times New Roman" panose="02020603050405020304" pitchFamily="18" charset="0"/>
              </a:rPr>
              <a:t>1. CHỈ ĐẠO CHUNG</a:t>
            </a:r>
          </a:p>
          <a:p>
            <a:pPr algn="just">
              <a:lnSpc>
                <a:spcPct val="120000"/>
              </a:lnSpc>
            </a:pPr>
            <a:r>
              <a:rPr lang="en-US" sz="3200" b="1" smtClean="0">
                <a:latin typeface="Times New Roman" panose="02020603050405020304" pitchFamily="18" charset="0"/>
                <a:cs typeface="Times New Roman" panose="02020603050405020304" pitchFamily="18" charset="0"/>
              </a:rPr>
              <a:t>Về Mục Tiêu, quan điểm:</a:t>
            </a:r>
          </a:p>
          <a:p>
            <a:pPr algn="just">
              <a:lnSpc>
                <a:spcPct val="120000"/>
              </a:lnSpc>
            </a:pPr>
            <a:r>
              <a:rPr lang="en-US" sz="3200" smtClean="0">
                <a:latin typeface="Times New Roman" panose="02020603050405020304" pitchFamily="18" charset="0"/>
                <a:cs typeface="Times New Roman" panose="02020603050405020304" pitchFamily="18" charset="0"/>
              </a:rPr>
              <a:t>- Năm 2022 phải tạo ra bước đột phát trong CCHC, nhất là TTHC liên quan tới người dân và doanh nghiệp</a:t>
            </a:r>
          </a:p>
          <a:p>
            <a:pPr algn="just">
              <a:lnSpc>
                <a:spcPct val="120000"/>
              </a:lnSpc>
            </a:pPr>
            <a:r>
              <a:rPr lang="en-US" sz="3200" smtClean="0">
                <a:latin typeface="Times New Roman" panose="02020603050405020304" pitchFamily="18" charset="0"/>
                <a:cs typeface="Times New Roman" panose="02020603050405020304" pitchFamily="18" charset="0"/>
              </a:rPr>
              <a:t>- Đầu tư cho CCHC là đầu tư cho sự phát triển và việc đầu tư này phải tập trung, không dàn trải. Phương châm “đã nói phải làm”, thực chất, không hình thức, lấy sản phẩm, hiệu quả phục vụ người dân, doanh nghiệp làm thước đo.</a:t>
            </a:r>
            <a:endParaRPr lang="en-US" sz="3200">
              <a:latin typeface="Times New Roman" panose="02020603050405020304" pitchFamily="18" charset="0"/>
              <a:cs typeface="Times New Roman" panose="02020603050405020304" pitchFamily="18" charset="0"/>
            </a:endParaRPr>
          </a:p>
          <a:p>
            <a:pPr>
              <a:lnSpc>
                <a:spcPct val="120000"/>
              </a:lnSpc>
            </a:pPr>
            <a:endParaRPr lang="en-US" sz="3200"/>
          </a:p>
        </p:txBody>
      </p:sp>
    </p:spTree>
    <p:extLst>
      <p:ext uri="{BB962C8B-B14F-4D97-AF65-F5344CB8AC3E}">
        <p14:creationId xmlns:p14="http://schemas.microsoft.com/office/powerpoint/2010/main" val="3338214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91297" y="659757"/>
            <a:ext cx="11609406" cy="6100131"/>
          </a:xfrm>
          <a:prstGeom prst="rect">
            <a:avLst/>
          </a:prstGeom>
          <a:noFill/>
        </p:spPr>
        <p:txBody>
          <a:bodyPr wrap="square" rtlCol="0">
            <a:spAutoFit/>
          </a:bodyPr>
          <a:lstStyle/>
          <a:p>
            <a:pPr>
              <a:lnSpc>
                <a:spcPct val="120000"/>
              </a:lnSpc>
            </a:pPr>
            <a:r>
              <a:rPr lang="en-US" sz="3200" b="1" smtClean="0">
                <a:latin typeface="Times New Roman" panose="02020603050405020304" pitchFamily="18" charset="0"/>
                <a:cs typeface="Times New Roman" panose="02020603050405020304" pitchFamily="18" charset="0"/>
              </a:rPr>
              <a:t>1. CHỈ ĐẠO CHUNG</a:t>
            </a:r>
          </a:p>
          <a:p>
            <a:pPr algn="just"/>
            <a:r>
              <a:rPr lang="en-US" sz="3200" b="1" smtClean="0">
                <a:latin typeface="Times New Roman" panose="02020603050405020304" pitchFamily="18" charset="0"/>
                <a:cs typeface="Times New Roman" panose="02020603050405020304" pitchFamily="18" charset="0"/>
              </a:rPr>
              <a:t>Tập trung thực hiện:</a:t>
            </a:r>
          </a:p>
          <a:p>
            <a:pPr algn="just"/>
            <a:r>
              <a:rPr lang="en-US" sz="3200" smtClean="0">
                <a:latin typeface="Times New Roman" panose="02020603050405020304" pitchFamily="18" charset="0"/>
                <a:cs typeface="Times New Roman" panose="02020603050405020304" pitchFamily="18" charset="0"/>
              </a:rPr>
              <a:t>- Nâng cao vai trò, trách nhiệm của người đứng đầu.</a:t>
            </a:r>
          </a:p>
          <a:p>
            <a:pPr algn="just"/>
            <a:r>
              <a:rPr lang="en-US" sz="3200" smtClean="0">
                <a:latin typeface="Times New Roman" panose="02020603050405020304" pitchFamily="18" charset="0"/>
                <a:cs typeface="Times New Roman" panose="02020603050405020304" pitchFamily="18" charset="0"/>
              </a:rPr>
              <a:t>- Đẩy mạnh rà soát, hoàn thiện thể chế về CCHC.</a:t>
            </a:r>
          </a:p>
          <a:p>
            <a:pPr algn="just"/>
            <a:r>
              <a:rPr lang="en-US" sz="3200" smtClean="0">
                <a:latin typeface="Times New Roman" panose="02020603050405020304" pitchFamily="18" charset="0"/>
                <a:cs typeface="Times New Roman" panose="02020603050405020304" pitchFamily="18" charset="0"/>
              </a:rPr>
              <a:t>- Nâng cao chất lượng, hiệu quả quản lý, điều hành.</a:t>
            </a:r>
          </a:p>
          <a:p>
            <a:pPr algn="just"/>
            <a:r>
              <a:rPr lang="en-US" sz="3200" smtClean="0">
                <a:latin typeface="Times New Roman" panose="02020603050405020304" pitchFamily="18" charset="0"/>
                <a:cs typeface="Times New Roman" panose="02020603050405020304" pitchFamily="18" charset="0"/>
              </a:rPr>
              <a:t>- Rà soát quy định TTHC, loại bỏ những quy định không cần thiết để tạo thuận lợi cho người dân, doanh nghiệp và sự phối hợp giữa các cơ quan.</a:t>
            </a:r>
          </a:p>
          <a:p>
            <a:pPr algn="just"/>
            <a:r>
              <a:rPr lang="en-US" sz="3200" smtClean="0">
                <a:latin typeface="Times New Roman" panose="02020603050405020304" pitchFamily="18" charset="0"/>
                <a:cs typeface="Times New Roman" panose="02020603050405020304" pitchFamily="18" charset="0"/>
              </a:rPr>
              <a:t>- Nâng cao hiệu quả giải quyết TTHC, chất lượng cung cấp DVC trực tuyến.</a:t>
            </a:r>
            <a:endParaRPr lang="en-US" sz="3200"/>
          </a:p>
          <a:p>
            <a:pPr algn="just"/>
            <a:r>
              <a:rPr lang="en-US" sz="3200" smtClean="0">
                <a:latin typeface="Times New Roman" panose="02020603050405020304" pitchFamily="18" charset="0"/>
                <a:cs typeface="Times New Roman" panose="02020603050405020304" pitchFamily="18" charset="0"/>
              </a:rPr>
              <a:t>- Tiếp tục tinh gọn tổ chức bộ máy; nâng cao chất lượng đào tạo, bồi dưỡng nguồn nhân lực; đẩy mạnh triển khai ứng dụng CNTT.</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637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5410712"/>
          </a:xfrm>
          <a:prstGeom prst="rect">
            <a:avLst/>
          </a:prstGeom>
          <a:noFill/>
        </p:spPr>
        <p:txBody>
          <a:bodyPr wrap="square" rtlCol="0">
            <a:spAutoFit/>
          </a:bodyPr>
          <a:lstStyle/>
          <a:p>
            <a:pPr>
              <a:lnSpc>
                <a:spcPct val="120000"/>
              </a:lnSpc>
            </a:pPr>
            <a:r>
              <a:rPr lang="en-US" sz="3200" b="1">
                <a:latin typeface="Times New Roman" panose="02020603050405020304" pitchFamily="18" charset="0"/>
                <a:cs typeface="Times New Roman" panose="02020603050405020304" pitchFamily="18" charset="0"/>
              </a:rPr>
              <a:t>2. </a:t>
            </a:r>
            <a:r>
              <a:rPr lang="en-US" sz="3200" b="1" smtClean="0">
                <a:latin typeface="Times New Roman" panose="02020603050405020304" pitchFamily="18" charset="0"/>
                <a:cs typeface="Times New Roman" panose="02020603050405020304" pitchFamily="18" charset="0"/>
              </a:rPr>
              <a:t>BÁO CÁO, ĐÁNH GIÁ</a:t>
            </a:r>
            <a:endParaRPr lang="en-US" sz="3200" b="1">
              <a:latin typeface="Times New Roman" panose="02020603050405020304" pitchFamily="18" charset="0"/>
              <a:cs typeface="Times New Roman" panose="02020603050405020304" pitchFamily="18" charset="0"/>
            </a:endParaRPr>
          </a:p>
          <a:p>
            <a:pPr algn="just">
              <a:lnSpc>
                <a:spcPct val="120000"/>
              </a:lnSpc>
            </a:pPr>
            <a:r>
              <a:rPr lang="en-US" sz="2800">
                <a:latin typeface="Times New Roman" panose="02020603050405020304" pitchFamily="18" charset="0"/>
                <a:cs typeface="Times New Roman" panose="02020603050405020304" pitchFamily="18" charset="0"/>
              </a:rPr>
              <a:t>1.1 Báo cáo số 119/BC-UBND ngày 31/3/2022 của UBND </a:t>
            </a:r>
            <a:r>
              <a:rPr lang="en-US" sz="2800" smtClean="0">
                <a:latin typeface="Times New Roman" panose="02020603050405020304" pitchFamily="18" charset="0"/>
                <a:cs typeface="Times New Roman" panose="02020603050405020304" pitchFamily="18" charset="0"/>
              </a:rPr>
              <a:t>tỉnh </a:t>
            </a:r>
            <a:r>
              <a:rPr lang="en-US" sz="2800">
                <a:latin typeface="Times New Roman" panose="02020603050405020304" pitchFamily="18" charset="0"/>
                <a:cs typeface="Times New Roman" panose="02020603050405020304" pitchFamily="18" charset="0"/>
              </a:rPr>
              <a:t>về Báo cáo tình hình, kết quả thực hiện công tác kiểm soát </a:t>
            </a:r>
            <a:r>
              <a:rPr lang="en-US" sz="2800" smtClean="0">
                <a:latin typeface="Times New Roman" panose="02020603050405020304" pitchFamily="18" charset="0"/>
                <a:cs typeface="Times New Roman" panose="02020603050405020304" pitchFamily="18" charset="0"/>
              </a:rPr>
              <a:t>TTHC trên </a:t>
            </a:r>
            <a:r>
              <a:rPr lang="en-US" sz="2800">
                <a:latin typeface="Times New Roman" panose="02020603050405020304" pitchFamily="18" charset="0"/>
                <a:cs typeface="Times New Roman" panose="02020603050405020304" pitchFamily="18" charset="0"/>
              </a:rPr>
              <a:t>địa bàn tỉnh Tây Ninh quý I năm </a:t>
            </a:r>
            <a:r>
              <a:rPr lang="en-US" sz="2800" smtClean="0">
                <a:latin typeface="Times New Roman" panose="02020603050405020304" pitchFamily="18" charset="0"/>
                <a:cs typeface="Times New Roman" panose="02020603050405020304" pitchFamily="18" charset="0"/>
              </a:rPr>
              <a:t>2022</a:t>
            </a:r>
          </a:p>
          <a:p>
            <a:pPr algn="just">
              <a:lnSpc>
                <a:spcPct val="120000"/>
              </a:lnSpc>
            </a:pPr>
            <a:r>
              <a:rPr lang="en-US" sz="2800" smtClean="0">
                <a:latin typeface="Times New Roman" panose="02020603050405020304" pitchFamily="18" charset="0"/>
                <a:cs typeface="Times New Roman" panose="02020603050405020304" pitchFamily="18" charset="0"/>
              </a:rPr>
              <a:t>1.2 </a:t>
            </a:r>
            <a:r>
              <a:rPr lang="vi-VN" sz="2800">
                <a:latin typeface="Times New Roman" panose="02020603050405020304" pitchFamily="18" charset="0"/>
                <a:cs typeface="Times New Roman" panose="02020603050405020304" pitchFamily="18" charset="0"/>
              </a:rPr>
              <a:t>Báo cáo số 2078/BC-VP ngày 30/3/2022 của Văn phòng UBND </a:t>
            </a:r>
            <a:r>
              <a:rPr lang="vi-VN" sz="2800" smtClean="0">
                <a:latin typeface="Times New Roman" panose="02020603050405020304" pitchFamily="18" charset="0"/>
                <a:cs typeface="Times New Roman" panose="02020603050405020304" pitchFamily="18" charset="0"/>
              </a:rPr>
              <a:t>tỉnh</a:t>
            </a:r>
            <a:r>
              <a:rPr lang="en-US" sz="2800" smtClean="0">
                <a:latin typeface="Times New Roman" panose="02020603050405020304" pitchFamily="18" charset="0"/>
                <a:cs typeface="Times New Roman" panose="02020603050405020304" pitchFamily="18" charset="0"/>
              </a:rPr>
              <a:t> </a:t>
            </a:r>
            <a:r>
              <a:rPr lang="vi-VN" sz="2800" smtClean="0">
                <a:latin typeface="Times New Roman" panose="02020603050405020304" pitchFamily="18" charset="0"/>
                <a:cs typeface="Times New Roman" panose="02020603050405020304" pitchFamily="18" charset="0"/>
              </a:rPr>
              <a:t>về </a:t>
            </a:r>
            <a:r>
              <a:rPr lang="vi-VN" sz="2800">
                <a:latin typeface="Times New Roman" panose="02020603050405020304" pitchFamily="18" charset="0"/>
                <a:cs typeface="Times New Roman" panose="02020603050405020304" pitchFamily="18" charset="0"/>
              </a:rPr>
              <a:t>Báo cáo kết quả thực hiện việc đánh giá giải quyết TTHC theo cơ chế một cửa, một cửa liên thông trên địa bàn tỉnh Tây Ninh quý I năm 2022</a:t>
            </a:r>
            <a:endParaRPr lang="en-US" sz="2800">
              <a:latin typeface="Times New Roman" panose="02020603050405020304" pitchFamily="18" charset="0"/>
              <a:cs typeface="Times New Roman" panose="02020603050405020304" pitchFamily="18" charset="0"/>
            </a:endParaRPr>
          </a:p>
          <a:p>
            <a:pPr algn="just">
              <a:lnSpc>
                <a:spcPct val="120000"/>
              </a:lnSpc>
            </a:pPr>
            <a:r>
              <a:rPr lang="en-US" sz="2800" smtClean="0">
                <a:latin typeface="Times New Roman" panose="02020603050405020304" pitchFamily="18" charset="0"/>
                <a:cs typeface="Times New Roman" panose="02020603050405020304" pitchFamily="18" charset="0"/>
              </a:rPr>
              <a:t>1.3 </a:t>
            </a:r>
            <a:r>
              <a:rPr lang="vi-VN" sz="2800">
                <a:latin typeface="Times New Roman" panose="02020603050405020304" pitchFamily="18" charset="0"/>
                <a:cs typeface="Times New Roman" panose="02020603050405020304" pitchFamily="18" charset="0"/>
              </a:rPr>
              <a:t>Báo cáo số 2247/BC-VP ngày 05/4/2022 của Văn phòng UBND tỉnh </a:t>
            </a:r>
            <a:r>
              <a:rPr lang="vi-VN" sz="2800" smtClean="0">
                <a:latin typeface="Times New Roman" panose="02020603050405020304" pitchFamily="18" charset="0"/>
                <a:cs typeface="Times New Roman" panose="02020603050405020304" pitchFamily="18" charset="0"/>
              </a:rPr>
              <a:t>về </a:t>
            </a:r>
            <a:r>
              <a:rPr lang="vi-VN" sz="2800">
                <a:latin typeface="Times New Roman" panose="02020603050405020304" pitchFamily="18" charset="0"/>
                <a:cs typeface="Times New Roman" panose="02020603050405020304" pitchFamily="18" charset="0"/>
              </a:rPr>
              <a:t>Báo cáo đánh giá hoạt động của Trung tâm Phục vụ Hành chính công tỉnh Quý I năm 2022 và phương hướng nhiệm vụ Quý II năm 2022</a:t>
            </a:r>
            <a:endParaRPr lang="en-US" sz="3200"/>
          </a:p>
        </p:txBody>
      </p:sp>
    </p:spTree>
    <p:extLst>
      <p:ext uri="{BB962C8B-B14F-4D97-AF65-F5344CB8AC3E}">
        <p14:creationId xmlns:p14="http://schemas.microsoft.com/office/powerpoint/2010/main" val="279002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5410712"/>
          </a:xfrm>
          <a:prstGeom prst="rect">
            <a:avLst/>
          </a:prstGeom>
          <a:noFill/>
        </p:spPr>
        <p:txBody>
          <a:bodyPr wrap="square" rtlCol="0">
            <a:spAutoFit/>
          </a:bodyPr>
          <a:lstStyle/>
          <a:p>
            <a:pPr>
              <a:lnSpc>
                <a:spcPct val="120000"/>
              </a:lnSpc>
            </a:pPr>
            <a:r>
              <a:rPr lang="en-US" sz="3200" b="1">
                <a:latin typeface="Times New Roman" panose="02020603050405020304" pitchFamily="18" charset="0"/>
                <a:cs typeface="Times New Roman" panose="02020603050405020304" pitchFamily="18" charset="0"/>
              </a:rPr>
              <a:t>2. </a:t>
            </a:r>
            <a:r>
              <a:rPr lang="en-US" sz="3200" b="1" smtClean="0">
                <a:latin typeface="Times New Roman" panose="02020603050405020304" pitchFamily="18" charset="0"/>
                <a:cs typeface="Times New Roman" panose="02020603050405020304" pitchFamily="18" charset="0"/>
              </a:rPr>
              <a:t>BÁO CÁO, ĐÁNH GIÁ</a:t>
            </a:r>
          </a:p>
          <a:p>
            <a:pPr algn="just">
              <a:lnSpc>
                <a:spcPct val="120000"/>
              </a:lnSpc>
            </a:pPr>
            <a:r>
              <a:rPr lang="en-US" sz="3200" b="1" smtClean="0">
                <a:latin typeface="Times New Roman" panose="02020603050405020304" pitchFamily="18" charset="0"/>
                <a:cs typeface="Times New Roman" panose="02020603050405020304" pitchFamily="18" charset="0"/>
              </a:rPr>
              <a:t>Kết quả tiếp nhận và giải quyết TTHC </a:t>
            </a:r>
            <a:r>
              <a:rPr lang="en-US" sz="3200" smtClean="0">
                <a:latin typeface="Times New Roman" panose="02020603050405020304" pitchFamily="18" charset="0"/>
                <a:cs typeface="Times New Roman" panose="02020603050405020304" pitchFamily="18" charset="0"/>
              </a:rPr>
              <a:t>(từ ngày 01/01/2022 đến ngày 31/3/2022):</a:t>
            </a:r>
          </a:p>
          <a:p>
            <a:pPr algn="just">
              <a:lnSpc>
                <a:spcPct val="120000"/>
              </a:lnSpc>
            </a:pPr>
            <a:r>
              <a:rPr lang="en-US" sz="3200" smtClean="0">
                <a:latin typeface="Times New Roman" panose="02020603050405020304" pitchFamily="18" charset="0"/>
                <a:cs typeface="Times New Roman" panose="02020603050405020304" pitchFamily="18" charset="0"/>
              </a:rPr>
              <a:t>- Tồn đầu kỳ: 0 hồ sơ</a:t>
            </a:r>
          </a:p>
          <a:p>
            <a:pPr algn="just">
              <a:lnSpc>
                <a:spcPct val="120000"/>
              </a:lnSpc>
            </a:pPr>
            <a:r>
              <a:rPr lang="en-US" sz="3200" smtClean="0">
                <a:latin typeface="Times New Roman" panose="02020603050405020304" pitchFamily="18" charset="0"/>
                <a:cs typeface="Times New Roman" panose="02020603050405020304" pitchFamily="18" charset="0"/>
              </a:rPr>
              <a:t>- Mới tiếp nhận: 4419 hồ sơ</a:t>
            </a:r>
          </a:p>
          <a:p>
            <a:pPr algn="just">
              <a:lnSpc>
                <a:spcPct val="120000"/>
              </a:lnSpc>
            </a:pPr>
            <a:r>
              <a:rPr lang="en-US" sz="3200" smtClean="0">
                <a:latin typeface="Times New Roman" panose="02020603050405020304" pitchFamily="18" charset="0"/>
                <a:cs typeface="Times New Roman" panose="02020603050405020304" pitchFamily="18" charset="0"/>
              </a:rPr>
              <a:t>- Đã giải quyết: 4416 hồ sơ</a:t>
            </a:r>
          </a:p>
          <a:p>
            <a:pPr algn="just">
              <a:lnSpc>
                <a:spcPct val="120000"/>
              </a:lnSpc>
            </a:pPr>
            <a:r>
              <a:rPr lang="en-US" sz="3200">
                <a:latin typeface="Times New Roman" panose="02020603050405020304" pitchFamily="18" charset="0"/>
                <a:cs typeface="Times New Roman" panose="02020603050405020304" pitchFamily="18" charset="0"/>
              </a:rPr>
              <a:t>+ Đúng hạn: 4416 hồ </a:t>
            </a:r>
            <a:r>
              <a:rPr lang="en-US" sz="3200" smtClean="0">
                <a:latin typeface="Times New Roman" panose="02020603050405020304" pitchFamily="18" charset="0"/>
                <a:cs typeface="Times New Roman" panose="02020603050405020304" pitchFamily="18" charset="0"/>
              </a:rPr>
              <a:t>sơ</a:t>
            </a:r>
          </a:p>
          <a:p>
            <a:pPr algn="just">
              <a:lnSpc>
                <a:spcPct val="120000"/>
              </a:lnSpc>
            </a:pPr>
            <a:r>
              <a:rPr lang="en-US" sz="3200" smtClean="0">
                <a:latin typeface="Times New Roman" panose="02020603050405020304" pitchFamily="18" charset="0"/>
                <a:cs typeface="Times New Roman" panose="02020603050405020304" pitchFamily="18" charset="0"/>
              </a:rPr>
              <a:t>+ Trễ hạn: 0</a:t>
            </a:r>
          </a:p>
          <a:p>
            <a:pPr algn="just">
              <a:lnSpc>
                <a:spcPct val="120000"/>
              </a:lnSpc>
            </a:pPr>
            <a:r>
              <a:rPr lang="en-US" sz="3200" smtClean="0">
                <a:latin typeface="Times New Roman" panose="02020603050405020304" pitchFamily="18" charset="0"/>
                <a:cs typeface="Times New Roman" panose="02020603050405020304" pitchFamily="18" charset="0"/>
              </a:rPr>
              <a:t>- Chưa giải quyết (trong hạn): 03 hồ sơ</a:t>
            </a:r>
          </a:p>
        </p:txBody>
      </p:sp>
    </p:spTree>
    <p:extLst>
      <p:ext uri="{BB962C8B-B14F-4D97-AF65-F5344CB8AC3E}">
        <p14:creationId xmlns:p14="http://schemas.microsoft.com/office/powerpoint/2010/main" val="623016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3268587"/>
          </a:xfrm>
          <a:prstGeom prst="rect">
            <a:avLst/>
          </a:prstGeom>
          <a:noFill/>
        </p:spPr>
        <p:txBody>
          <a:bodyPr wrap="square" rtlCol="0">
            <a:spAutoFit/>
          </a:bodyPr>
          <a:lstStyle/>
          <a:p>
            <a:pPr>
              <a:lnSpc>
                <a:spcPct val="120000"/>
              </a:lnSpc>
            </a:pPr>
            <a:r>
              <a:rPr lang="en-US" sz="3200" b="1">
                <a:latin typeface="Times New Roman" panose="02020603050405020304" pitchFamily="18" charset="0"/>
                <a:cs typeface="Times New Roman" panose="02020603050405020304" pitchFamily="18" charset="0"/>
              </a:rPr>
              <a:t>2. </a:t>
            </a:r>
            <a:r>
              <a:rPr lang="en-US" sz="3200" b="1" smtClean="0">
                <a:latin typeface="Times New Roman" panose="02020603050405020304" pitchFamily="18" charset="0"/>
                <a:cs typeface="Times New Roman" panose="02020603050405020304" pitchFamily="18" charset="0"/>
              </a:rPr>
              <a:t>BÁO CÁO, ĐÁNH GIÁ</a:t>
            </a:r>
            <a:endParaRPr lang="en-US" sz="3200" b="1">
              <a:latin typeface="Times New Roman" panose="02020603050405020304" pitchFamily="18" charset="0"/>
              <a:cs typeface="Times New Roman" panose="02020603050405020304" pitchFamily="18" charset="0"/>
            </a:endParaRPr>
          </a:p>
          <a:p>
            <a:pPr algn="just"/>
            <a:r>
              <a:rPr lang="en-US" sz="2800" b="1" smtClean="0">
                <a:latin typeface="Times New Roman" panose="02020603050405020304" pitchFamily="18" charset="0"/>
                <a:cs typeface="Times New Roman" panose="02020603050405020304" pitchFamily="18" charset="0"/>
              </a:rPr>
              <a:t>Kết quả đánh giá Bộ phận một cửa các cấp quý I/2022:</a:t>
            </a:r>
          </a:p>
          <a:p>
            <a:pPr algn="just"/>
            <a:r>
              <a:rPr lang="en-US" sz="2800" b="1" smtClean="0">
                <a:latin typeface="Times New Roman" panose="02020603050405020304" pitchFamily="18" charset="0"/>
                <a:cs typeface="Times New Roman" panose="02020603050405020304" pitchFamily="18" charset="0"/>
              </a:rPr>
              <a:t>- Cấp tỉnh: 02/17 cơ quan đạt loại xuất sắc; 15 /17 cơ quan được xếp loại tốt </a:t>
            </a:r>
          </a:p>
          <a:p>
            <a:pPr algn="just"/>
            <a:r>
              <a:rPr lang="en-US" sz="2800" b="1" smtClean="0">
                <a:solidFill>
                  <a:srgbClr val="FFFF00"/>
                </a:solidFill>
                <a:latin typeface="Times New Roman" panose="02020603050405020304" pitchFamily="18" charset="0"/>
                <a:cs typeface="Times New Roman" panose="02020603050405020304" pitchFamily="18" charset="0"/>
              </a:rPr>
              <a:t>Sở Công Thương xếp loại tốt với 13,32 điểm</a:t>
            </a:r>
          </a:p>
          <a:p>
            <a:pPr algn="just"/>
            <a:r>
              <a:rPr lang="en-US" sz="2800" b="1" smtClean="0">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cs typeface="Times New Roman" panose="02020603050405020304" pitchFamily="18" charset="0"/>
              </a:rPr>
              <a:t>Cấp huyện: </a:t>
            </a:r>
            <a:r>
              <a:rPr lang="en-US" sz="2800" b="1" smtClean="0">
                <a:latin typeface="Times New Roman" panose="02020603050405020304" pitchFamily="18" charset="0"/>
                <a:cs typeface="Times New Roman" panose="02020603050405020304" pitchFamily="18" charset="0"/>
              </a:rPr>
              <a:t>09 /09 </a:t>
            </a:r>
            <a:r>
              <a:rPr lang="en-US" sz="2800" b="1">
                <a:latin typeface="Times New Roman" panose="02020603050405020304" pitchFamily="18" charset="0"/>
                <a:cs typeface="Times New Roman" panose="02020603050405020304" pitchFamily="18" charset="0"/>
              </a:rPr>
              <a:t>cơ quan được xếp loại </a:t>
            </a:r>
            <a:r>
              <a:rPr lang="en-US" sz="2800" b="1" smtClean="0">
                <a:latin typeface="Times New Roman" panose="02020603050405020304" pitchFamily="18" charset="0"/>
                <a:cs typeface="Times New Roman" panose="02020603050405020304" pitchFamily="18" charset="0"/>
              </a:rPr>
              <a:t>tốt.</a:t>
            </a:r>
          </a:p>
          <a:p>
            <a:pPr algn="just"/>
            <a:r>
              <a:rPr lang="en-US" sz="2800" b="1">
                <a:latin typeface="Times New Roman" panose="02020603050405020304" pitchFamily="18" charset="0"/>
                <a:cs typeface="Times New Roman" panose="02020603050405020304" pitchFamily="18" charset="0"/>
              </a:rPr>
              <a:t>- Cấp xã: </a:t>
            </a:r>
            <a:r>
              <a:rPr lang="en-US" sz="2800" b="1" smtClean="0">
                <a:latin typeface="Times New Roman" panose="02020603050405020304" pitchFamily="18" charset="0"/>
                <a:cs typeface="Times New Roman" panose="02020603050405020304" pitchFamily="18" charset="0"/>
              </a:rPr>
              <a:t>40/94 </a:t>
            </a:r>
            <a:r>
              <a:rPr lang="en-US" sz="2800" b="1">
                <a:latin typeface="Times New Roman" panose="02020603050405020304" pitchFamily="18" charset="0"/>
                <a:cs typeface="Times New Roman" panose="02020603050405020304" pitchFamily="18" charset="0"/>
              </a:rPr>
              <a:t>cơ quan đạt loại xuất sắc; </a:t>
            </a:r>
            <a:r>
              <a:rPr lang="en-US" sz="2800" b="1" smtClean="0">
                <a:latin typeface="Times New Roman" panose="02020603050405020304" pitchFamily="18" charset="0"/>
                <a:cs typeface="Times New Roman" panose="02020603050405020304" pitchFamily="18" charset="0"/>
              </a:rPr>
              <a:t>54 /94 </a:t>
            </a:r>
            <a:r>
              <a:rPr lang="en-US" sz="2800" b="1">
                <a:latin typeface="Times New Roman" panose="02020603050405020304" pitchFamily="18" charset="0"/>
                <a:cs typeface="Times New Roman" panose="02020603050405020304" pitchFamily="18" charset="0"/>
              </a:rPr>
              <a:t>cơ quan được xếp loại </a:t>
            </a:r>
            <a:r>
              <a:rPr lang="en-US" sz="2800" b="1" smtClean="0">
                <a:latin typeface="Times New Roman" panose="02020603050405020304" pitchFamily="18" charset="0"/>
                <a:cs typeface="Times New Roman" panose="02020603050405020304" pitchFamily="18" charset="0"/>
              </a:rPr>
              <a:t>tốt.</a:t>
            </a:r>
            <a:endParaRPr lang="en-US" sz="2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505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757"/>
          </a:xfrm>
        </p:spPr>
        <p:txBody>
          <a:bodyPr>
            <a:normAutofit/>
          </a:bodyPr>
          <a:lstStyle/>
          <a:p>
            <a:pPr algn="ctr"/>
            <a:r>
              <a:rPr lang="en-US" sz="2400" b="1" smtClean="0">
                <a:latin typeface="Times New Roman" panose="02020603050405020304" pitchFamily="18" charset="0"/>
                <a:cs typeface="Times New Roman" panose="02020603050405020304" pitchFamily="18" charset="0"/>
              </a:rPr>
              <a:t>SỞ CÔNG THƯƠNG TUYÊN TRUYỀN CẢI CÁCH HÀNH CHÍNH</a:t>
            </a:r>
            <a:endParaRPr lang="en-US" sz="2400" b="1">
              <a:latin typeface="Times New Roman" panose="02020603050405020304" pitchFamily="18" charset="0"/>
              <a:cs typeface="Times New Roman" panose="02020603050405020304" pitchFamily="18" charset="0"/>
            </a:endParaRPr>
          </a:p>
        </p:txBody>
      </p:sp>
      <p:sp>
        <p:nvSpPr>
          <p:cNvPr id="5" name="TextBox 4"/>
          <p:cNvSpPr txBox="1"/>
          <p:nvPr/>
        </p:nvSpPr>
        <p:spPr>
          <a:xfrm>
            <a:off x="266219" y="1157468"/>
            <a:ext cx="11609406" cy="4561249"/>
          </a:xfrm>
          <a:prstGeom prst="rect">
            <a:avLst/>
          </a:prstGeom>
          <a:noFill/>
        </p:spPr>
        <p:txBody>
          <a:bodyPr wrap="square" rtlCol="0">
            <a:spAutoFit/>
          </a:bodyPr>
          <a:lstStyle/>
          <a:p>
            <a:pPr>
              <a:lnSpc>
                <a:spcPct val="120000"/>
              </a:lnSpc>
            </a:pPr>
            <a:r>
              <a:rPr lang="en-US" sz="3200" b="1">
                <a:latin typeface="Times New Roman" panose="02020603050405020304" pitchFamily="18" charset="0"/>
                <a:cs typeface="Times New Roman" panose="02020603050405020304" pitchFamily="18" charset="0"/>
              </a:rPr>
              <a:t>2. </a:t>
            </a:r>
            <a:r>
              <a:rPr lang="en-US" sz="3200" b="1" smtClean="0">
                <a:latin typeface="Times New Roman" panose="02020603050405020304" pitchFamily="18" charset="0"/>
                <a:cs typeface="Times New Roman" panose="02020603050405020304" pitchFamily="18" charset="0"/>
              </a:rPr>
              <a:t>BÁO CÁO, ĐÁNH GIÁ</a:t>
            </a:r>
            <a:endParaRPr lang="en-US" sz="3200" b="1">
              <a:latin typeface="Times New Roman" panose="02020603050405020304" pitchFamily="18" charset="0"/>
              <a:cs typeface="Times New Roman" panose="02020603050405020304" pitchFamily="18" charset="0"/>
            </a:endParaRPr>
          </a:p>
          <a:p>
            <a:pPr marL="514350" indent="-514350" algn="just">
              <a:buAutoNum type="alphaLcParenR"/>
            </a:pPr>
            <a:r>
              <a:rPr lang="en-US" sz="2800" b="1" smtClean="0">
                <a:latin typeface="Times New Roman" panose="02020603050405020304" pitchFamily="18" charset="0"/>
                <a:cs typeface="Times New Roman" panose="02020603050405020304" pitchFamily="18" charset="0"/>
              </a:rPr>
              <a:t>Mặt được</a:t>
            </a:r>
          </a:p>
          <a:p>
            <a:pPr algn="just"/>
            <a:r>
              <a:rPr lang="en-US" sz="2800" smtClean="0">
                <a:latin typeface="Times New Roman" panose="02020603050405020304" pitchFamily="18" charset="0"/>
                <a:cs typeface="Times New Roman" panose="02020603050405020304" pitchFamily="18" charset="0"/>
              </a:rPr>
              <a:t>Công tác CCHC và kiểm soát TTHC thực hiện đảm bảo theo Kế hoạch đã ban hành.</a:t>
            </a:r>
          </a:p>
          <a:p>
            <a:pPr marL="514350" indent="-514350" algn="just">
              <a:buAutoNum type="alphaLcParenR"/>
            </a:pPr>
            <a:r>
              <a:rPr lang="en-US" sz="2800" b="1" smtClean="0">
                <a:latin typeface="Times New Roman" panose="02020603050405020304" pitchFamily="18" charset="0"/>
                <a:cs typeface="Times New Roman" panose="02020603050405020304" pitchFamily="18" charset="0"/>
              </a:rPr>
              <a:t>Khó khăn, vướng mắc</a:t>
            </a:r>
          </a:p>
          <a:p>
            <a:pPr algn="just"/>
            <a:r>
              <a:rPr lang="en-US" sz="2800" smtClean="0">
                <a:latin typeface="Times New Roman" panose="02020603050405020304" pitchFamily="18" charset="0"/>
                <a:cs typeface="Times New Roman" panose="02020603050405020304" pitchFamily="18" charset="0"/>
              </a:rPr>
              <a:t>- Việc triển khai nội dung 04 tại chỗ gặp khó khăn do vướng về quy định, nhân sự.</a:t>
            </a:r>
          </a:p>
          <a:p>
            <a:pPr algn="just"/>
            <a:r>
              <a:rPr lang="en-US" sz="2800" smtClean="0">
                <a:latin typeface="Times New Roman" panose="02020603050405020304" pitchFamily="18" charset="0"/>
                <a:cs typeface="Times New Roman" panose="02020603050405020304" pitchFamily="18" charset="0"/>
              </a:rPr>
              <a:t>- Hồ sơ được tiếp nhận và trả qua dịch vụ bưu chính công ích và thực hiện thanh toán trực tuyến phí/ lệ phí còn ít.</a:t>
            </a:r>
          </a:p>
          <a:p>
            <a:pPr algn="just"/>
            <a:r>
              <a:rPr lang="en-US" sz="2800" smtClean="0">
                <a:latin typeface="Times New Roman" panose="02020603050405020304" pitchFamily="18" charset="0"/>
                <a:cs typeface="Times New Roman" panose="02020603050405020304" pitchFamily="18" charset="0"/>
              </a:rPr>
              <a:t>- Chưa đảm bảo về thiết bị để thực hiện số hóa 100% hồ sơ TTHC.</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33468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Template>
  <TotalTime>235</TotalTime>
  <Words>1087</Words>
  <Application>Microsoft Office PowerPoint</Application>
  <PresentationFormat>Widescreen</PresentationFormat>
  <Paragraphs>76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Times New Roman</vt:lpstr>
      <vt:lpstr>Trebuchet MS</vt:lpstr>
      <vt:lpstr>Tw Cen MT</vt:lpstr>
      <vt:lpstr>Circuit</vt:lpstr>
      <vt:lpstr>TUYÊN TRUYỀN  CẢI CÁCH HÀNH CHÍNH  QUÝ I Năm 2022</vt:lpstr>
      <vt:lpstr>SỞ CÔNG THƯƠNG TUYÊN TRUYỀN CẢI CÁCH HÀNH CHÍNH</vt:lpstr>
      <vt:lpstr>SỞ CÔNG THƯƠNG TUYÊN TRUYỀN CẢI CÁCH HÀNH CHÍNH</vt:lpstr>
      <vt:lpstr>SỞ CÔNG THƯƠNG TUYÊN TRUYỀN CẢI CÁCH HÀNH CHÍNH</vt:lpstr>
      <vt:lpstr>SỞ CÔNG THƯƠNG TUYÊN TRUYỀN CẢI CÁCH HÀNH CHÍNH</vt:lpstr>
      <vt:lpstr>SỞ CÔNG THƯƠNG TUYÊN TRUYỀN CẢI CÁCH HÀNH CHÍNH</vt:lpstr>
      <vt:lpstr>SỞ CÔNG THƯƠNG TUYÊN TRUYỀN CẢI CÁCH HÀNH CHÍNH</vt:lpstr>
      <vt:lpstr>SỞ CÔNG THƯƠNG TUYÊN TRUYỀN CẢI CÁCH HÀNH CHÍNH</vt:lpstr>
      <vt:lpstr>SỞ CÔNG THƯƠNG TUYÊN TRUYỀN CẢI CÁCH HÀNH CHÍNH</vt:lpstr>
      <vt:lpstr>SỞ CÔNG THƯƠNG TUYÊN TRUYỀN CẢI CÁCH HÀNH CHÍNH</vt:lpstr>
      <vt:lpstr>SỞ CÔNG THƯƠNG TUYÊN TRUYỀN CẢI CÁCH HÀNH CHÍNH</vt:lpstr>
      <vt:lpstr>SỞ CÔNG THƯƠNG TUYÊN TRUYỀN CẢI CÁCH HÀNH CHÍNH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TUYÊN TRUYỀN CẢI CÁCH HÀNH CHÍNH QUÝ I -2--2</dc:title>
  <dc:creator>Windows User</dc:creator>
  <cp:lastModifiedBy>Windows User</cp:lastModifiedBy>
  <cp:revision>100</cp:revision>
  <dcterms:created xsi:type="dcterms:W3CDTF">2022-04-17T11:59:43Z</dcterms:created>
  <dcterms:modified xsi:type="dcterms:W3CDTF">2022-04-21T01:34:47Z</dcterms:modified>
</cp:coreProperties>
</file>